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41" r:id="rId3"/>
    <p:sldId id="284" r:id="rId4"/>
    <p:sldId id="287" r:id="rId5"/>
    <p:sldId id="289" r:id="rId6"/>
    <p:sldId id="274" r:id="rId7"/>
    <p:sldId id="293" r:id="rId8"/>
    <p:sldId id="297" r:id="rId9"/>
    <p:sldId id="302" r:id="rId10"/>
    <p:sldId id="306" r:id="rId11"/>
    <p:sldId id="311" r:id="rId12"/>
    <p:sldId id="315" r:id="rId13"/>
    <p:sldId id="316" r:id="rId14"/>
    <p:sldId id="329" r:id="rId15"/>
    <p:sldId id="341" r:id="rId16"/>
    <p:sldId id="351" r:id="rId17"/>
    <p:sldId id="364" r:id="rId18"/>
    <p:sldId id="257" r:id="rId19"/>
    <p:sldId id="410" r:id="rId20"/>
    <p:sldId id="401" r:id="rId21"/>
    <p:sldId id="403" r:id="rId22"/>
    <p:sldId id="390" r:id="rId23"/>
    <p:sldId id="419" r:id="rId24"/>
    <p:sldId id="258" r:id="rId25"/>
    <p:sldId id="438" r:id="rId26"/>
    <p:sldId id="386" r:id="rId27"/>
    <p:sldId id="387" r:id="rId28"/>
    <p:sldId id="371" r:id="rId29"/>
    <p:sldId id="373" r:id="rId30"/>
    <p:sldId id="375" r:id="rId31"/>
    <p:sldId id="440" r:id="rId32"/>
  </p:sldIdLst>
  <p:sldSz cx="9144000" cy="6858000" type="screen4x3"/>
  <p:notesSz cx="7010400" cy="9296400"/>
  <p:photoAlbum showCaptions="1" layout="1pic"/>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96" y="-19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D84EC8-B7C8-4F69-B3E4-7F4A697A97AC}"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D20EA-DC11-403D-9F48-F7CD6058B9DE}" type="slidenum">
              <a:rPr lang="en-US" smtClean="0"/>
              <a:t>‹#›</a:t>
            </a:fld>
            <a:endParaRPr lang="en-US"/>
          </a:p>
        </p:txBody>
      </p:sp>
    </p:spTree>
    <p:extLst>
      <p:ext uri="{BB962C8B-B14F-4D97-AF65-F5344CB8AC3E}">
        <p14:creationId xmlns:p14="http://schemas.microsoft.com/office/powerpoint/2010/main" val="3611304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D84EC8-B7C8-4F69-B3E4-7F4A697A97AC}"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D20EA-DC11-403D-9F48-F7CD6058B9DE}" type="slidenum">
              <a:rPr lang="en-US" smtClean="0"/>
              <a:t>‹#›</a:t>
            </a:fld>
            <a:endParaRPr lang="en-US"/>
          </a:p>
        </p:txBody>
      </p:sp>
    </p:spTree>
    <p:extLst>
      <p:ext uri="{BB962C8B-B14F-4D97-AF65-F5344CB8AC3E}">
        <p14:creationId xmlns:p14="http://schemas.microsoft.com/office/powerpoint/2010/main" val="177176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D84EC8-B7C8-4F69-B3E4-7F4A697A97AC}"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D20EA-DC11-403D-9F48-F7CD6058B9DE}" type="slidenum">
              <a:rPr lang="en-US" smtClean="0"/>
              <a:t>‹#›</a:t>
            </a:fld>
            <a:endParaRPr lang="en-US"/>
          </a:p>
        </p:txBody>
      </p:sp>
    </p:spTree>
    <p:extLst>
      <p:ext uri="{BB962C8B-B14F-4D97-AF65-F5344CB8AC3E}">
        <p14:creationId xmlns:p14="http://schemas.microsoft.com/office/powerpoint/2010/main" val="2988544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D84EC8-B7C8-4F69-B3E4-7F4A697A97AC}"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D20EA-DC11-403D-9F48-F7CD6058B9DE}" type="slidenum">
              <a:rPr lang="en-US" smtClean="0"/>
              <a:t>‹#›</a:t>
            </a:fld>
            <a:endParaRPr lang="en-US"/>
          </a:p>
        </p:txBody>
      </p:sp>
    </p:spTree>
    <p:extLst>
      <p:ext uri="{BB962C8B-B14F-4D97-AF65-F5344CB8AC3E}">
        <p14:creationId xmlns:p14="http://schemas.microsoft.com/office/powerpoint/2010/main" val="3257677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D84EC8-B7C8-4F69-B3E4-7F4A697A97AC}"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D20EA-DC11-403D-9F48-F7CD6058B9DE}" type="slidenum">
              <a:rPr lang="en-US" smtClean="0"/>
              <a:t>‹#›</a:t>
            </a:fld>
            <a:endParaRPr lang="en-US"/>
          </a:p>
        </p:txBody>
      </p:sp>
    </p:spTree>
    <p:extLst>
      <p:ext uri="{BB962C8B-B14F-4D97-AF65-F5344CB8AC3E}">
        <p14:creationId xmlns:p14="http://schemas.microsoft.com/office/powerpoint/2010/main" val="2149676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D84EC8-B7C8-4F69-B3E4-7F4A697A97AC}" type="datetimeFigureOut">
              <a:rPr lang="en-US" smtClean="0"/>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D20EA-DC11-403D-9F48-F7CD6058B9DE}" type="slidenum">
              <a:rPr lang="en-US" smtClean="0"/>
              <a:t>‹#›</a:t>
            </a:fld>
            <a:endParaRPr lang="en-US"/>
          </a:p>
        </p:txBody>
      </p:sp>
    </p:spTree>
    <p:extLst>
      <p:ext uri="{BB962C8B-B14F-4D97-AF65-F5344CB8AC3E}">
        <p14:creationId xmlns:p14="http://schemas.microsoft.com/office/powerpoint/2010/main" val="130172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D84EC8-B7C8-4F69-B3E4-7F4A697A97AC}" type="datetimeFigureOut">
              <a:rPr lang="en-US" smtClean="0"/>
              <a:t>10/10/2017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AD20EA-DC11-403D-9F48-F7CD6058B9DE}" type="slidenum">
              <a:rPr lang="en-US" smtClean="0"/>
              <a:t>‹#›</a:t>
            </a:fld>
            <a:endParaRPr lang="en-US"/>
          </a:p>
        </p:txBody>
      </p:sp>
    </p:spTree>
    <p:extLst>
      <p:ext uri="{BB962C8B-B14F-4D97-AF65-F5344CB8AC3E}">
        <p14:creationId xmlns:p14="http://schemas.microsoft.com/office/powerpoint/2010/main" val="226793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D84EC8-B7C8-4F69-B3E4-7F4A697A97AC}" type="datetimeFigureOut">
              <a:rPr lang="en-US" smtClean="0"/>
              <a:t>10/10/2017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AD20EA-DC11-403D-9F48-F7CD6058B9DE}" type="slidenum">
              <a:rPr lang="en-US" smtClean="0"/>
              <a:t>‹#›</a:t>
            </a:fld>
            <a:endParaRPr lang="en-US"/>
          </a:p>
        </p:txBody>
      </p:sp>
    </p:spTree>
    <p:extLst>
      <p:ext uri="{BB962C8B-B14F-4D97-AF65-F5344CB8AC3E}">
        <p14:creationId xmlns:p14="http://schemas.microsoft.com/office/powerpoint/2010/main" val="248855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D84EC8-B7C8-4F69-B3E4-7F4A697A97AC}" type="datetimeFigureOut">
              <a:rPr lang="en-US" smtClean="0"/>
              <a:t>10/10/2017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AD20EA-DC11-403D-9F48-F7CD6058B9DE}" type="slidenum">
              <a:rPr lang="en-US" smtClean="0"/>
              <a:t>‹#›</a:t>
            </a:fld>
            <a:endParaRPr lang="en-US"/>
          </a:p>
        </p:txBody>
      </p:sp>
    </p:spTree>
    <p:extLst>
      <p:ext uri="{BB962C8B-B14F-4D97-AF65-F5344CB8AC3E}">
        <p14:creationId xmlns:p14="http://schemas.microsoft.com/office/powerpoint/2010/main" val="1431294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D84EC8-B7C8-4F69-B3E4-7F4A697A97AC}" type="datetimeFigureOut">
              <a:rPr lang="en-US" smtClean="0"/>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D20EA-DC11-403D-9F48-F7CD6058B9DE}" type="slidenum">
              <a:rPr lang="en-US" smtClean="0"/>
              <a:t>‹#›</a:t>
            </a:fld>
            <a:endParaRPr lang="en-US"/>
          </a:p>
        </p:txBody>
      </p:sp>
    </p:spTree>
    <p:extLst>
      <p:ext uri="{BB962C8B-B14F-4D97-AF65-F5344CB8AC3E}">
        <p14:creationId xmlns:p14="http://schemas.microsoft.com/office/powerpoint/2010/main" val="3572331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D84EC8-B7C8-4F69-B3E4-7F4A697A97AC}" type="datetimeFigureOut">
              <a:rPr lang="en-US" smtClean="0"/>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D20EA-DC11-403D-9F48-F7CD6058B9DE}" type="slidenum">
              <a:rPr lang="en-US" smtClean="0"/>
              <a:t>‹#›</a:t>
            </a:fld>
            <a:endParaRPr lang="en-US"/>
          </a:p>
        </p:txBody>
      </p:sp>
    </p:spTree>
    <p:extLst>
      <p:ext uri="{BB962C8B-B14F-4D97-AF65-F5344CB8AC3E}">
        <p14:creationId xmlns:p14="http://schemas.microsoft.com/office/powerpoint/2010/main" val="3071349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D84EC8-B7C8-4F69-B3E4-7F4A697A97AC}" type="datetimeFigureOut">
              <a:rPr lang="en-US" smtClean="0"/>
              <a:t>10/10/2017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D20EA-DC11-403D-9F48-F7CD6058B9DE}" type="slidenum">
              <a:rPr lang="en-US" smtClean="0"/>
              <a:t>‹#›</a:t>
            </a:fld>
            <a:endParaRPr lang="en-US"/>
          </a:p>
        </p:txBody>
      </p:sp>
      <p:grpSp>
        <p:nvGrpSpPr>
          <p:cNvPr id="7" name="Group 4"/>
          <p:cNvGrpSpPr>
            <a:grpSpLocks/>
          </p:cNvGrpSpPr>
          <p:nvPr userDrawn="1"/>
        </p:nvGrpSpPr>
        <p:grpSpPr bwMode="auto">
          <a:xfrm>
            <a:off x="0" y="-1588"/>
            <a:ext cx="9144000" cy="750888"/>
            <a:chOff x="0" y="-1588"/>
            <a:chExt cx="9144000" cy="750888"/>
          </a:xfrm>
        </p:grpSpPr>
        <p:sp>
          <p:nvSpPr>
            <p:cNvPr id="8" name="Rectangle 7"/>
            <p:cNvSpPr>
              <a:spLocks noChangeArrowheads="1"/>
            </p:cNvSpPr>
            <p:nvPr/>
          </p:nvSpPr>
          <p:spPr bwMode="auto">
            <a:xfrm>
              <a:off x="0" y="-1588"/>
              <a:ext cx="9144000" cy="750888"/>
            </a:xfrm>
            <a:prstGeom prst="rect">
              <a:avLst/>
            </a:prstGeom>
            <a:solidFill>
              <a:srgbClr val="F2E7D8"/>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endParaRPr lang="en-US" altLang="en-US" smtClean="0">
                <a:solidFill>
                  <a:srgbClr val="000000"/>
                </a:solidFill>
                <a:latin typeface="Arial" charset="0"/>
                <a:ea typeface="MS PGothic" pitchFamily="34" charset="-128"/>
              </a:endParaRPr>
            </a:p>
          </p:txBody>
        </p:sp>
        <p:cxnSp>
          <p:nvCxnSpPr>
            <p:cNvPr id="9" name="Straight Connector 4"/>
            <p:cNvCxnSpPr>
              <a:cxnSpLocks noChangeShapeType="1"/>
            </p:cNvCxnSpPr>
            <p:nvPr/>
          </p:nvCxnSpPr>
          <p:spPr bwMode="auto">
            <a:xfrm>
              <a:off x="0" y="685800"/>
              <a:ext cx="9144000" cy="0"/>
            </a:xfrm>
            <a:prstGeom prst="line">
              <a:avLst/>
            </a:prstGeom>
            <a:noFill/>
            <a:ln w="38100" algn="ctr">
              <a:solidFill>
                <a:srgbClr val="B5813E"/>
              </a:solidFill>
              <a:round/>
              <a:headEnd/>
              <a:tailEnd/>
            </a:ln>
            <a:extLst>
              <a:ext uri="{909E8E84-426E-40DD-AFC4-6F175D3DCCD1}">
                <a14:hiddenFill xmlns:a14="http://schemas.microsoft.com/office/drawing/2010/main">
                  <a:noFill/>
                </a14:hiddenFill>
              </a:ext>
            </a:extLst>
          </p:spPr>
        </p:cxnSp>
        <p:pic>
          <p:nvPicPr>
            <p:cNvPr id="10" name="Picture 1" descr="Annex_1.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197350" y="-1588"/>
              <a:ext cx="7493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13324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Virginia State Capitol </a:t>
            </a:r>
            <a:endParaRPr lang="en-US" dirty="0"/>
          </a:p>
        </p:txBody>
      </p:sp>
      <p:sp>
        <p:nvSpPr>
          <p:cNvPr id="3" name="Subtitle 2"/>
          <p:cNvSpPr>
            <a:spLocks noGrp="1"/>
          </p:cNvSpPr>
          <p:nvPr>
            <p:ph type="subTitle" idx="1"/>
          </p:nvPr>
        </p:nvSpPr>
        <p:spPr/>
        <p:txBody>
          <a:bodyPr/>
          <a:lstStyle/>
          <a:p>
            <a:r>
              <a:rPr lang="en-US" dirty="0" smtClean="0"/>
              <a:t>July 25, 2017</a:t>
            </a:r>
            <a:endParaRPr lang="en-US" dirty="0"/>
          </a:p>
        </p:txBody>
      </p:sp>
    </p:spTree>
    <p:extLst>
      <p:ext uri="{BB962C8B-B14F-4D97-AF65-F5344CB8AC3E}">
        <p14:creationId xmlns:p14="http://schemas.microsoft.com/office/powerpoint/2010/main" val="1200177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4724400" y="1295400"/>
            <a:ext cx="4275117" cy="3429000"/>
            <a:chOff x="914400" y="685800"/>
            <a:chExt cx="7315200" cy="5867400"/>
          </a:xfrm>
        </p:grpSpPr>
        <p:pic>
          <p:nvPicPr>
            <p:cNvPr id="2" name="Picture 1" descr="IMG_2620"/>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914400" y="6210300"/>
              <a:ext cx="7315200" cy="342900"/>
            </a:xfrm>
            <a:prstGeom prst="rect">
              <a:avLst/>
            </a:prstGeom>
            <a:noFill/>
            <a:ln>
              <a:noFill/>
            </a:ln>
          </p:spPr>
          <p:txBody>
            <a:bodyPr anchor="ctr">
              <a:normAutofit fontScale="40000" lnSpcReduction="20000"/>
            </a:bodyPr>
            <a:lstStyle/>
            <a:p>
              <a:pPr algn="ctr"/>
              <a:endParaRPr lang="en-US" sz="2000" dirty="0"/>
            </a:p>
          </p:txBody>
        </p:sp>
      </p:grpSp>
      <p:grpSp>
        <p:nvGrpSpPr>
          <p:cNvPr id="6" name="Group 5"/>
          <p:cNvGrpSpPr>
            <a:grpSpLocks noGrp="1" noUngrp="1" noChangeAspect="1"/>
          </p:cNvGrpSpPr>
          <p:nvPr/>
        </p:nvGrpSpPr>
        <p:grpSpPr>
          <a:xfrm>
            <a:off x="152400" y="1295400"/>
            <a:ext cx="8458200" cy="4267200"/>
            <a:chOff x="914400" y="685800"/>
            <a:chExt cx="14472919" cy="7301653"/>
          </a:xfrm>
        </p:grpSpPr>
        <p:pic>
          <p:nvPicPr>
            <p:cNvPr id="7" name="Picture 6" descr="IMG_2624"/>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8" name="Rectangle 7"/>
            <p:cNvSpPr/>
            <p:nvPr/>
          </p:nvSpPr>
          <p:spPr>
            <a:xfrm>
              <a:off x="1566333" y="6813973"/>
              <a:ext cx="13820986" cy="1173480"/>
            </a:xfrm>
            <a:prstGeom prst="rect">
              <a:avLst/>
            </a:prstGeom>
            <a:noFill/>
            <a:ln>
              <a:noFill/>
            </a:ln>
          </p:spPr>
          <p:txBody>
            <a:bodyPr anchor="ctr">
              <a:noAutofit/>
            </a:bodyPr>
            <a:lstStyle/>
            <a:p>
              <a:pPr algn="ctr"/>
              <a:r>
                <a:rPr lang="en-US" sz="2000" dirty="0" smtClean="0"/>
                <a:t>Almost every </a:t>
              </a:r>
              <a:r>
                <a:rPr lang="en-US" sz="2000" dirty="0"/>
                <a:t>space of the visitor center is filled with historic information.</a:t>
              </a:r>
            </a:p>
          </p:txBody>
        </p:sp>
      </p:grpSp>
    </p:spTree>
    <p:extLst>
      <p:ext uri="{BB962C8B-B14F-4D97-AF65-F5344CB8AC3E}">
        <p14:creationId xmlns:p14="http://schemas.microsoft.com/office/powerpoint/2010/main" val="4265115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152400" y="1295400"/>
            <a:ext cx="8839200" cy="5029199"/>
            <a:chOff x="-1573818" y="685800"/>
            <a:chExt cx="12026388" cy="6842598"/>
          </a:xfrm>
        </p:grpSpPr>
        <p:pic>
          <p:nvPicPr>
            <p:cNvPr id="2" name="Picture 1" descr="IMG_2625"/>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1573818" y="6491641"/>
              <a:ext cx="12026388" cy="1036757"/>
            </a:xfrm>
            <a:prstGeom prst="rect">
              <a:avLst/>
            </a:prstGeom>
            <a:noFill/>
            <a:ln>
              <a:noFill/>
            </a:ln>
          </p:spPr>
          <p:txBody>
            <a:bodyPr anchor="ctr">
              <a:noAutofit/>
            </a:bodyPr>
            <a:lstStyle/>
            <a:p>
              <a:pPr algn="ctr"/>
              <a:r>
                <a:rPr lang="en-US" sz="2000" dirty="0" smtClean="0"/>
                <a:t>Dedicated areas for visitors end here and new underground space provides a route guiding foot traffic toward the historic building. The space to the left and right are multifunctional  and used as meeting spaces that double as hearing rooms.</a:t>
              </a:r>
              <a:endParaRPr lang="en-US" sz="2000" dirty="0"/>
            </a:p>
          </p:txBody>
        </p:sp>
      </p:grpSp>
    </p:spTree>
    <p:extLst>
      <p:ext uri="{BB962C8B-B14F-4D97-AF65-F5344CB8AC3E}">
        <p14:creationId xmlns:p14="http://schemas.microsoft.com/office/powerpoint/2010/main" val="4058681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228600" y="1238408"/>
            <a:ext cx="8229600" cy="4552792"/>
            <a:chOff x="182878" y="685800"/>
            <a:chExt cx="13775639" cy="7620977"/>
          </a:xfrm>
        </p:grpSpPr>
        <p:pic>
          <p:nvPicPr>
            <p:cNvPr id="2" name="Picture 1" descr="IMG_2629"/>
            <p:cNvPicPr>
              <a:picLocks noRot="1" noChangeAspect="1" noMove="1" noResize="1"/>
            </p:cNvPicPr>
            <p:nvPr isPhoto="1"/>
          </p:nvPicPr>
          <p:blipFill rotWithShape="1">
            <a:blip r:embed="rId2" cstate="print">
              <a:lum/>
              <a:extLst>
                <a:ext uri="{28A0092B-C50C-407E-A947-70E740481C1C}">
                  <a14:useLocalDpi xmlns:a14="http://schemas.microsoft.com/office/drawing/2010/main" val="0"/>
                </a:ext>
              </a:extLst>
            </a:blip>
            <a:srcRect l="-9995" r="17932"/>
            <a:stretch/>
          </p:blipFill>
          <p:spPr>
            <a:xfrm>
              <a:off x="182878" y="685800"/>
              <a:ext cx="6734757" cy="5486401"/>
            </a:xfrm>
            <a:prstGeom prst="rect">
              <a:avLst/>
            </a:prstGeom>
            <a:noFill/>
            <a:ln>
              <a:noFill/>
            </a:ln>
          </p:spPr>
        </p:pic>
        <p:sp>
          <p:nvSpPr>
            <p:cNvPr id="3" name="Rectangle 2"/>
            <p:cNvSpPr/>
            <p:nvPr/>
          </p:nvSpPr>
          <p:spPr>
            <a:xfrm>
              <a:off x="948191" y="7158808"/>
              <a:ext cx="13010326" cy="1147969"/>
            </a:xfrm>
            <a:prstGeom prst="rect">
              <a:avLst/>
            </a:prstGeom>
            <a:noFill/>
            <a:ln>
              <a:noFill/>
            </a:ln>
          </p:spPr>
          <p:txBody>
            <a:bodyPr anchor="ctr">
              <a:normAutofit/>
            </a:bodyPr>
            <a:lstStyle/>
            <a:p>
              <a:pPr algn="ctr"/>
              <a:r>
                <a:rPr lang="en-US" sz="2000" dirty="0" smtClean="0"/>
                <a:t>Rooms are designated by the two houses.</a:t>
              </a:r>
              <a:endParaRPr lang="en-US" sz="2000" dirty="0"/>
            </a:p>
          </p:txBody>
        </p:sp>
      </p:gr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1" r="10871" b="8516"/>
          <a:stretch/>
        </p:blipFill>
        <p:spPr bwMode="auto">
          <a:xfrm>
            <a:off x="4876800" y="1269897"/>
            <a:ext cx="38100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765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380999" y="1295400"/>
            <a:ext cx="8229601" cy="5181600"/>
            <a:chOff x="2514599" y="685800"/>
            <a:chExt cx="11734800" cy="7388578"/>
          </a:xfrm>
        </p:grpSpPr>
        <p:pic>
          <p:nvPicPr>
            <p:cNvPr id="2" name="Picture 1" descr="IMG_2630"/>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828800" y="1371600"/>
              <a:ext cx="5486400" cy="4114800"/>
            </a:xfrm>
            <a:prstGeom prst="rect">
              <a:avLst/>
            </a:prstGeom>
            <a:noFill/>
            <a:ln>
              <a:noFill/>
            </a:ln>
          </p:spPr>
        </p:pic>
        <p:sp>
          <p:nvSpPr>
            <p:cNvPr id="3" name="Rectangle 2"/>
            <p:cNvSpPr/>
            <p:nvPr/>
          </p:nvSpPr>
          <p:spPr>
            <a:xfrm>
              <a:off x="2514599" y="6987822"/>
              <a:ext cx="11734800" cy="1086556"/>
            </a:xfrm>
            <a:prstGeom prst="rect">
              <a:avLst/>
            </a:prstGeom>
            <a:noFill/>
            <a:ln>
              <a:noFill/>
            </a:ln>
          </p:spPr>
          <p:txBody>
            <a:bodyPr anchor="ctr">
              <a:normAutofit/>
            </a:bodyPr>
            <a:lstStyle/>
            <a:p>
              <a:pPr algn="ctr"/>
              <a:r>
                <a:rPr lang="en-US" sz="2000" dirty="0" smtClean="0"/>
                <a:t>Multi-purpose meeting rooms are furnished as </a:t>
              </a:r>
            </a:p>
            <a:p>
              <a:pPr algn="ctr"/>
              <a:r>
                <a:rPr lang="en-US" sz="2000" dirty="0" smtClean="0"/>
                <a:t>modifiable hearing rooms for short term use.</a:t>
              </a:r>
              <a:endParaRPr lang="en-US" sz="2000" dirty="0"/>
            </a:p>
          </p:txBody>
        </p:sp>
      </p:gr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576"/>
          <a:stretch/>
        </p:blipFill>
        <p:spPr bwMode="auto">
          <a:xfrm>
            <a:off x="3733799" y="1331099"/>
            <a:ext cx="5077424"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258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2590800" y="903111"/>
            <a:ext cx="3962400" cy="5650089"/>
            <a:chOff x="2514600" y="685800"/>
            <a:chExt cx="4114800" cy="5867400"/>
          </a:xfrm>
        </p:grpSpPr>
        <p:pic>
          <p:nvPicPr>
            <p:cNvPr id="2" name="Picture 1" descr="IMG_2643"/>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828800" y="1371600"/>
              <a:ext cx="5486400" cy="4114800"/>
            </a:xfrm>
            <a:prstGeom prst="rect">
              <a:avLst/>
            </a:prstGeom>
            <a:noFill/>
            <a:ln>
              <a:noFill/>
            </a:ln>
          </p:spPr>
        </p:pic>
        <p:sp>
          <p:nvSpPr>
            <p:cNvPr id="3" name="Rectangle 2"/>
            <p:cNvSpPr/>
            <p:nvPr/>
          </p:nvSpPr>
          <p:spPr>
            <a:xfrm>
              <a:off x="2514600" y="6210300"/>
              <a:ext cx="4114800" cy="342900"/>
            </a:xfrm>
            <a:prstGeom prst="rect">
              <a:avLst/>
            </a:prstGeom>
            <a:noFill/>
            <a:ln>
              <a:noFill/>
            </a:ln>
          </p:spPr>
          <p:txBody>
            <a:bodyPr anchor="ctr">
              <a:noAutofit/>
            </a:bodyPr>
            <a:lstStyle/>
            <a:p>
              <a:pPr algn="ctr"/>
              <a:r>
                <a:rPr lang="en-US" sz="2000" dirty="0" smtClean="0"/>
                <a:t>Gurney capable elevator.</a:t>
              </a:r>
              <a:endParaRPr lang="en-US" sz="2000" dirty="0"/>
            </a:p>
          </p:txBody>
        </p:sp>
      </p:grpSp>
    </p:spTree>
    <p:extLst>
      <p:ext uri="{BB962C8B-B14F-4D97-AF65-F5344CB8AC3E}">
        <p14:creationId xmlns:p14="http://schemas.microsoft.com/office/powerpoint/2010/main" val="3027398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457200" y="1587543"/>
            <a:ext cx="4364439" cy="3500644"/>
            <a:chOff x="914400" y="685800"/>
            <a:chExt cx="7315200" cy="5867400"/>
          </a:xfrm>
        </p:grpSpPr>
        <p:pic>
          <p:nvPicPr>
            <p:cNvPr id="2" name="Picture 1" descr="IMG_2655"/>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914400" y="6210300"/>
              <a:ext cx="7315200" cy="342900"/>
            </a:xfrm>
            <a:prstGeom prst="rect">
              <a:avLst/>
            </a:prstGeom>
            <a:noFill/>
            <a:ln>
              <a:noFill/>
            </a:ln>
          </p:spPr>
          <p:txBody>
            <a:bodyPr anchor="ctr">
              <a:normAutofit fontScale="32500" lnSpcReduction="20000"/>
            </a:bodyPr>
            <a:lstStyle/>
            <a:p>
              <a:pPr algn="ctr"/>
              <a:endParaRPr lang="en-US" sz="2400" dirty="0"/>
            </a:p>
          </p:txBody>
        </p:sp>
      </p:gr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857"/>
          <a:stretch/>
        </p:blipFill>
        <p:spPr bwMode="auto">
          <a:xfrm>
            <a:off x="5181600" y="1066800"/>
            <a:ext cx="3417454"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5791200"/>
            <a:ext cx="8001000" cy="400110"/>
          </a:xfrm>
          <a:prstGeom prst="rect">
            <a:avLst/>
          </a:prstGeom>
          <a:noFill/>
        </p:spPr>
        <p:txBody>
          <a:bodyPr wrap="square" rtlCol="0">
            <a:spAutoFit/>
          </a:bodyPr>
          <a:lstStyle/>
          <a:p>
            <a:pPr algn="ctr"/>
            <a:r>
              <a:rPr lang="en-US" sz="2000" dirty="0" smtClean="0"/>
              <a:t>Elegant underground space provides transition to the historic capitol.</a:t>
            </a:r>
            <a:endParaRPr lang="en-US" sz="2000" dirty="0"/>
          </a:p>
        </p:txBody>
      </p:sp>
    </p:spTree>
    <p:extLst>
      <p:ext uri="{BB962C8B-B14F-4D97-AF65-F5344CB8AC3E}">
        <p14:creationId xmlns:p14="http://schemas.microsoft.com/office/powerpoint/2010/main" val="2482269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228600" y="990600"/>
            <a:ext cx="8534400" cy="5420169"/>
            <a:chOff x="-512505" y="685800"/>
            <a:chExt cx="9988330" cy="6343555"/>
          </a:xfrm>
        </p:grpSpPr>
        <p:pic>
          <p:nvPicPr>
            <p:cNvPr id="2" name="Picture 1" descr="IMG_2665"/>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512505" y="6393417"/>
              <a:ext cx="9988330" cy="635938"/>
            </a:xfrm>
            <a:prstGeom prst="rect">
              <a:avLst/>
            </a:prstGeom>
            <a:noFill/>
            <a:ln>
              <a:noFill/>
            </a:ln>
          </p:spPr>
          <p:txBody>
            <a:bodyPr anchor="ctr">
              <a:noAutofit/>
            </a:bodyPr>
            <a:lstStyle/>
            <a:p>
              <a:pPr algn="ctr"/>
              <a:r>
                <a:rPr lang="en-US" sz="2000" dirty="0" smtClean="0"/>
                <a:t>Pathway to the historic capitol is further utilized for impromptu seating areas.</a:t>
              </a:r>
              <a:endParaRPr lang="en-US" sz="2000" dirty="0"/>
            </a:p>
          </p:txBody>
        </p:sp>
      </p:grpSp>
    </p:spTree>
    <p:extLst>
      <p:ext uri="{BB962C8B-B14F-4D97-AF65-F5344CB8AC3E}">
        <p14:creationId xmlns:p14="http://schemas.microsoft.com/office/powerpoint/2010/main" val="167251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457200" y="877806"/>
            <a:ext cx="8305800" cy="5599194"/>
            <a:chOff x="2335696" y="685800"/>
            <a:chExt cx="9750286" cy="6572966"/>
          </a:xfrm>
        </p:grpSpPr>
        <p:pic>
          <p:nvPicPr>
            <p:cNvPr id="2" name="Picture 1" descr="IMG_2678"/>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828800" y="1371600"/>
              <a:ext cx="5486400" cy="4114800"/>
            </a:xfrm>
            <a:prstGeom prst="rect">
              <a:avLst/>
            </a:prstGeom>
            <a:noFill/>
            <a:ln>
              <a:noFill/>
            </a:ln>
          </p:spPr>
        </p:pic>
        <p:sp>
          <p:nvSpPr>
            <p:cNvPr id="3" name="Rectangle 2"/>
            <p:cNvSpPr/>
            <p:nvPr/>
          </p:nvSpPr>
          <p:spPr>
            <a:xfrm>
              <a:off x="2335696" y="6405397"/>
              <a:ext cx="9750286" cy="853369"/>
            </a:xfrm>
            <a:prstGeom prst="rect">
              <a:avLst/>
            </a:prstGeom>
            <a:noFill/>
            <a:ln>
              <a:noFill/>
            </a:ln>
          </p:spPr>
          <p:txBody>
            <a:bodyPr anchor="ctr">
              <a:normAutofit fontScale="85000" lnSpcReduction="10000"/>
            </a:bodyPr>
            <a:lstStyle/>
            <a:p>
              <a:pPr algn="ctr"/>
              <a:r>
                <a:rPr lang="en-US" sz="2400" dirty="0" smtClean="0"/>
                <a:t>Once the end of the new visitors center footprint is reached, visitors pass the threshold into the historic capitol without going through security again.</a:t>
              </a:r>
              <a:endParaRPr lang="en-US" sz="2400" dirty="0"/>
            </a:p>
          </p:txBody>
        </p:sp>
      </p:grpSp>
      <p:grpSp>
        <p:nvGrpSpPr>
          <p:cNvPr id="5" name="Group 4"/>
          <p:cNvGrpSpPr>
            <a:grpSpLocks noGrp="1" noUngrp="1" noChangeAspect="1"/>
          </p:cNvGrpSpPr>
          <p:nvPr/>
        </p:nvGrpSpPr>
        <p:grpSpPr>
          <a:xfrm>
            <a:off x="4953000" y="834936"/>
            <a:ext cx="3550722" cy="5063067"/>
            <a:chOff x="2514600" y="685800"/>
            <a:chExt cx="4114800" cy="5867400"/>
          </a:xfrm>
        </p:grpSpPr>
        <p:pic>
          <p:nvPicPr>
            <p:cNvPr id="6" name="Picture 5" descr="IMG_2676"/>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rot="5400000">
              <a:off x="1828800" y="1371600"/>
              <a:ext cx="5486400" cy="4114800"/>
            </a:xfrm>
            <a:prstGeom prst="rect">
              <a:avLst/>
            </a:prstGeom>
            <a:noFill/>
            <a:ln>
              <a:noFill/>
            </a:ln>
          </p:spPr>
        </p:pic>
        <p:sp>
          <p:nvSpPr>
            <p:cNvPr id="7" name="Rectangle 6"/>
            <p:cNvSpPr/>
            <p:nvPr/>
          </p:nvSpPr>
          <p:spPr>
            <a:xfrm>
              <a:off x="2514600" y="6210300"/>
              <a:ext cx="4114800" cy="342900"/>
            </a:xfrm>
            <a:prstGeom prst="rect">
              <a:avLst/>
            </a:prstGeom>
            <a:noFill/>
            <a:ln>
              <a:noFill/>
            </a:ln>
          </p:spPr>
          <p:txBody>
            <a:bodyPr anchor="ctr">
              <a:normAutofit fontScale="62500" lnSpcReduction="20000"/>
            </a:bodyPr>
            <a:lstStyle/>
            <a:p>
              <a:pPr algn="ctr"/>
              <a:endParaRPr lang="en-US" sz="2400" dirty="0"/>
            </a:p>
          </p:txBody>
        </p:sp>
      </p:grpSp>
    </p:spTree>
    <p:extLst>
      <p:ext uri="{BB962C8B-B14F-4D97-AF65-F5344CB8AC3E}">
        <p14:creationId xmlns:p14="http://schemas.microsoft.com/office/powerpoint/2010/main" val="2816979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533400" y="1095461"/>
            <a:ext cx="8305800" cy="5381539"/>
            <a:chOff x="-523764" y="685800"/>
            <a:chExt cx="10450656" cy="6771246"/>
          </a:xfrm>
        </p:grpSpPr>
        <p:pic>
          <p:nvPicPr>
            <p:cNvPr id="2" name="Picture 1" descr="IMG_2571"/>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523764" y="6210300"/>
              <a:ext cx="10450656" cy="1246746"/>
            </a:xfrm>
            <a:prstGeom prst="rect">
              <a:avLst/>
            </a:prstGeom>
            <a:noFill/>
            <a:ln>
              <a:noFill/>
            </a:ln>
          </p:spPr>
          <p:txBody>
            <a:bodyPr anchor="ctr">
              <a:normAutofit/>
            </a:bodyPr>
            <a:lstStyle/>
            <a:p>
              <a:pPr algn="ctr"/>
              <a:r>
                <a:rPr lang="en-US" sz="2000" dirty="0" smtClean="0"/>
                <a:t>Entrances to the historic capitol are located above ground for people entering directly into the capitol.</a:t>
              </a:r>
              <a:endParaRPr lang="en-US" sz="2000" dirty="0"/>
            </a:p>
          </p:txBody>
        </p:sp>
      </p:grpSp>
    </p:spTree>
    <p:extLst>
      <p:ext uri="{BB962C8B-B14F-4D97-AF65-F5344CB8AC3E}">
        <p14:creationId xmlns:p14="http://schemas.microsoft.com/office/powerpoint/2010/main" val="1600197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914400" y="880055"/>
            <a:ext cx="7315200" cy="5215945"/>
            <a:chOff x="2419507" y="685800"/>
            <a:chExt cx="9128928" cy="6509184"/>
          </a:xfrm>
        </p:grpSpPr>
        <p:pic>
          <p:nvPicPr>
            <p:cNvPr id="2" name="Picture 1" descr="IMG_2724"/>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828800" y="1371600"/>
              <a:ext cx="5486400" cy="4114800"/>
            </a:xfrm>
            <a:prstGeom prst="rect">
              <a:avLst/>
            </a:prstGeom>
            <a:noFill/>
            <a:ln>
              <a:noFill/>
            </a:ln>
          </p:spPr>
        </p:pic>
        <p:sp>
          <p:nvSpPr>
            <p:cNvPr id="3" name="Rectangle 2"/>
            <p:cNvSpPr/>
            <p:nvPr/>
          </p:nvSpPr>
          <p:spPr>
            <a:xfrm>
              <a:off x="2419507" y="6661898"/>
              <a:ext cx="9128928" cy="533086"/>
            </a:xfrm>
            <a:prstGeom prst="rect">
              <a:avLst/>
            </a:prstGeom>
            <a:noFill/>
            <a:ln>
              <a:noFill/>
            </a:ln>
          </p:spPr>
          <p:txBody>
            <a:bodyPr anchor="ctr">
              <a:normAutofit/>
            </a:bodyPr>
            <a:lstStyle/>
            <a:p>
              <a:pPr algn="ctr"/>
              <a:r>
                <a:rPr lang="en-US" sz="2000" dirty="0" smtClean="0"/>
                <a:t>Restored House Chambers</a:t>
              </a:r>
              <a:endParaRPr lang="en-US" sz="2000" dirty="0"/>
            </a:p>
          </p:txBody>
        </p:sp>
      </p:grpSp>
      <p:grpSp>
        <p:nvGrpSpPr>
          <p:cNvPr id="5" name="Group 4"/>
          <p:cNvGrpSpPr>
            <a:grpSpLocks noGrp="1" noUngrp="1" noChangeAspect="1"/>
          </p:cNvGrpSpPr>
          <p:nvPr/>
        </p:nvGrpSpPr>
        <p:grpSpPr>
          <a:xfrm>
            <a:off x="4876800" y="893034"/>
            <a:ext cx="3267694" cy="4659489"/>
            <a:chOff x="2514600" y="685800"/>
            <a:chExt cx="4114800" cy="5867400"/>
          </a:xfrm>
        </p:grpSpPr>
        <p:pic>
          <p:nvPicPr>
            <p:cNvPr id="6" name="Picture 5" descr="IMG_2726"/>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rot="5400000">
              <a:off x="1828800" y="1371600"/>
              <a:ext cx="5486400" cy="4114800"/>
            </a:xfrm>
            <a:prstGeom prst="rect">
              <a:avLst/>
            </a:prstGeom>
            <a:noFill/>
            <a:ln>
              <a:noFill/>
            </a:ln>
          </p:spPr>
        </p:pic>
        <p:sp>
          <p:nvSpPr>
            <p:cNvPr id="7" name="Rectangle 6"/>
            <p:cNvSpPr/>
            <p:nvPr/>
          </p:nvSpPr>
          <p:spPr>
            <a:xfrm>
              <a:off x="2514600" y="6210300"/>
              <a:ext cx="4114800" cy="342900"/>
            </a:xfrm>
            <a:prstGeom prst="rect">
              <a:avLst/>
            </a:prstGeom>
            <a:noFill/>
            <a:ln>
              <a:noFill/>
            </a:ln>
          </p:spPr>
          <p:txBody>
            <a:bodyPr anchor="ctr">
              <a:normAutofit fontScale="55000" lnSpcReduction="20000"/>
            </a:bodyPr>
            <a:lstStyle/>
            <a:p>
              <a:pPr algn="ctr"/>
              <a:endParaRPr lang="en-US" sz="2400" dirty="0"/>
            </a:p>
          </p:txBody>
        </p:sp>
      </p:grpSp>
    </p:spTree>
    <p:extLst>
      <p:ext uri="{BB962C8B-B14F-4D97-AF65-F5344CB8AC3E}">
        <p14:creationId xmlns:p14="http://schemas.microsoft.com/office/powerpoint/2010/main" val="563688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000" dirty="0" smtClean="0"/>
              <a:t>The Virginia State Capitol in Richmond Virginia has been recently revamped with an extensive below grade visitor center and updated facilities in the historic wing. </a:t>
            </a:r>
          </a:p>
          <a:p>
            <a:pPr marL="0" indent="0">
              <a:buNone/>
            </a:pPr>
            <a:endParaRPr lang="en-US" sz="2000" dirty="0"/>
          </a:p>
          <a:p>
            <a:pPr marL="0" indent="0">
              <a:buNone/>
            </a:pPr>
            <a:r>
              <a:rPr lang="en-US" sz="2000" dirty="0" smtClean="0"/>
              <a:t>The choice to go underground preserved the historic nature of the early footprint designed by Thomas Jefferson. The historic wing of his design was  completed in 1792 and two extension wings were completed in 1904.</a:t>
            </a:r>
          </a:p>
          <a:p>
            <a:pPr marL="0" indent="0">
              <a:buNone/>
            </a:pPr>
            <a:endParaRPr lang="en-US" sz="2000" dirty="0"/>
          </a:p>
          <a:p>
            <a:pPr marL="0" indent="0">
              <a:buNone/>
            </a:pPr>
            <a:r>
              <a:rPr lang="en-US" sz="2000" dirty="0" smtClean="0"/>
              <a:t>The new underground extension provided much needed space to inform, engage and provide hospitality to visitors from all over the world.  In addition, multi-purpose rooms provide more flexibility to accommodate legislative work.</a:t>
            </a:r>
            <a:endParaRPr lang="en-US" sz="2000" dirty="0"/>
          </a:p>
        </p:txBody>
      </p:sp>
    </p:spTree>
    <p:extLst>
      <p:ext uri="{BB962C8B-B14F-4D97-AF65-F5344CB8AC3E}">
        <p14:creationId xmlns:p14="http://schemas.microsoft.com/office/powerpoint/2010/main" val="4175062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1295400" y="1143000"/>
            <a:ext cx="6604390" cy="5461078"/>
            <a:chOff x="561898" y="685800"/>
            <a:chExt cx="7848818" cy="6490079"/>
          </a:xfrm>
        </p:grpSpPr>
        <p:pic>
          <p:nvPicPr>
            <p:cNvPr id="2" name="Picture 1" descr="IMG_2715"/>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561898" y="6210300"/>
              <a:ext cx="7848818" cy="965579"/>
            </a:xfrm>
            <a:prstGeom prst="rect">
              <a:avLst/>
            </a:prstGeom>
            <a:noFill/>
            <a:ln>
              <a:noFill/>
            </a:ln>
          </p:spPr>
          <p:txBody>
            <a:bodyPr anchor="ctr">
              <a:normAutofit/>
            </a:bodyPr>
            <a:lstStyle/>
            <a:p>
              <a:pPr algn="ctr"/>
              <a:endParaRPr lang="en-US" sz="2400" dirty="0"/>
            </a:p>
          </p:txBody>
        </p:sp>
      </p:grpSp>
    </p:spTree>
    <p:extLst>
      <p:ext uri="{BB962C8B-B14F-4D97-AF65-F5344CB8AC3E}">
        <p14:creationId xmlns:p14="http://schemas.microsoft.com/office/powerpoint/2010/main" val="2152115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228600" y="990600"/>
            <a:ext cx="8534400" cy="5386816"/>
            <a:chOff x="-1056133" y="685800"/>
            <a:chExt cx="10622462" cy="6704777"/>
          </a:xfrm>
        </p:grpSpPr>
        <p:pic>
          <p:nvPicPr>
            <p:cNvPr id="2" name="Picture 1" descr="IMG_2717"/>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1056133" y="6172200"/>
              <a:ext cx="10622462" cy="1218377"/>
            </a:xfrm>
            <a:prstGeom prst="rect">
              <a:avLst/>
            </a:prstGeom>
            <a:noFill/>
            <a:ln>
              <a:noFill/>
            </a:ln>
          </p:spPr>
          <p:txBody>
            <a:bodyPr anchor="ctr">
              <a:noAutofit/>
            </a:bodyPr>
            <a:lstStyle/>
            <a:p>
              <a:pPr algn="ctr"/>
              <a:r>
                <a:rPr lang="en-US" sz="2000" dirty="0" smtClean="0"/>
                <a:t>Custom pads on each legislator’s desk allows a lot of flexibility of use in the chambers and less stress about the importance of preserving the furniture.</a:t>
              </a:r>
              <a:endParaRPr lang="en-US" sz="2000" dirty="0"/>
            </a:p>
          </p:txBody>
        </p:sp>
      </p:grpSp>
    </p:spTree>
    <p:extLst>
      <p:ext uri="{BB962C8B-B14F-4D97-AF65-F5344CB8AC3E}">
        <p14:creationId xmlns:p14="http://schemas.microsoft.com/office/powerpoint/2010/main" val="665175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152400" y="951555"/>
            <a:ext cx="8763000" cy="5601645"/>
            <a:chOff x="-518287" y="685800"/>
            <a:chExt cx="9922809" cy="6343039"/>
          </a:xfrm>
        </p:grpSpPr>
        <p:pic>
          <p:nvPicPr>
            <p:cNvPr id="2" name="Picture 1" descr="IMG_2704"/>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828800" y="1371600"/>
              <a:ext cx="5486400" cy="4114800"/>
            </a:xfrm>
            <a:prstGeom prst="rect">
              <a:avLst/>
            </a:prstGeom>
            <a:noFill/>
            <a:ln>
              <a:noFill/>
            </a:ln>
          </p:spPr>
        </p:pic>
        <p:sp>
          <p:nvSpPr>
            <p:cNvPr id="3" name="Rectangle 2"/>
            <p:cNvSpPr/>
            <p:nvPr/>
          </p:nvSpPr>
          <p:spPr>
            <a:xfrm>
              <a:off x="-518287" y="6386129"/>
              <a:ext cx="9922809" cy="642710"/>
            </a:xfrm>
            <a:prstGeom prst="rect">
              <a:avLst/>
            </a:prstGeom>
            <a:noFill/>
            <a:ln>
              <a:noFill/>
            </a:ln>
          </p:spPr>
          <p:txBody>
            <a:bodyPr anchor="ctr">
              <a:noAutofit/>
            </a:bodyPr>
            <a:lstStyle/>
            <a:p>
              <a:pPr algn="ctr"/>
              <a:r>
                <a:rPr lang="en-US" sz="2000" dirty="0" smtClean="0"/>
                <a:t>Reception area at the front of the House Chambers regulates the accessible floor.</a:t>
              </a:r>
              <a:endParaRPr lang="en-US" sz="2000" dirty="0"/>
            </a:p>
          </p:txBody>
        </p:sp>
      </p:grpSp>
    </p:spTree>
    <p:extLst>
      <p:ext uri="{BB962C8B-B14F-4D97-AF65-F5344CB8AC3E}">
        <p14:creationId xmlns:p14="http://schemas.microsoft.com/office/powerpoint/2010/main" val="210480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533400" y="914400"/>
            <a:ext cx="7696200" cy="5632552"/>
            <a:chOff x="2514600" y="685800"/>
            <a:chExt cx="9034669" cy="6612126"/>
          </a:xfrm>
        </p:grpSpPr>
        <p:pic>
          <p:nvPicPr>
            <p:cNvPr id="2" name="Picture 1" descr="IMG_2733"/>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828800" y="1371600"/>
              <a:ext cx="5486400" cy="4114800"/>
            </a:xfrm>
            <a:prstGeom prst="rect">
              <a:avLst/>
            </a:prstGeom>
            <a:noFill/>
            <a:ln>
              <a:noFill/>
            </a:ln>
          </p:spPr>
        </p:pic>
        <p:sp>
          <p:nvSpPr>
            <p:cNvPr id="3" name="Rectangle 2"/>
            <p:cNvSpPr/>
            <p:nvPr/>
          </p:nvSpPr>
          <p:spPr>
            <a:xfrm>
              <a:off x="2961861" y="6606026"/>
              <a:ext cx="8587408" cy="691900"/>
            </a:xfrm>
            <a:prstGeom prst="rect">
              <a:avLst/>
            </a:prstGeom>
            <a:noFill/>
            <a:ln>
              <a:noFill/>
            </a:ln>
          </p:spPr>
          <p:txBody>
            <a:bodyPr anchor="ctr">
              <a:noAutofit/>
            </a:bodyPr>
            <a:lstStyle/>
            <a:p>
              <a:pPr algn="ctr"/>
              <a:r>
                <a:rPr lang="en-US" sz="2000" dirty="0" smtClean="0"/>
                <a:t>The Historic House Chambers was preserved as a museum space.</a:t>
              </a:r>
              <a:endParaRPr lang="en-US" sz="2000" dirty="0"/>
            </a:p>
          </p:txBody>
        </p:sp>
      </p:grpSp>
      <p:grpSp>
        <p:nvGrpSpPr>
          <p:cNvPr id="5" name="Group 4"/>
          <p:cNvGrpSpPr>
            <a:grpSpLocks noGrp="1" noUngrp="1" noChangeAspect="1"/>
          </p:cNvGrpSpPr>
          <p:nvPr/>
        </p:nvGrpSpPr>
        <p:grpSpPr>
          <a:xfrm>
            <a:off x="5029200" y="908153"/>
            <a:ext cx="3541139" cy="5049403"/>
            <a:chOff x="2514600" y="685800"/>
            <a:chExt cx="4114800" cy="5867400"/>
          </a:xfrm>
        </p:grpSpPr>
        <p:pic>
          <p:nvPicPr>
            <p:cNvPr id="6" name="Picture 5" descr="IMG_2730"/>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rot="5400000">
              <a:off x="1828800" y="1371600"/>
              <a:ext cx="5486400" cy="4114800"/>
            </a:xfrm>
            <a:prstGeom prst="rect">
              <a:avLst/>
            </a:prstGeom>
            <a:noFill/>
            <a:ln>
              <a:noFill/>
            </a:ln>
          </p:spPr>
        </p:pic>
        <p:sp>
          <p:nvSpPr>
            <p:cNvPr id="7" name="Rectangle 6"/>
            <p:cNvSpPr/>
            <p:nvPr/>
          </p:nvSpPr>
          <p:spPr>
            <a:xfrm>
              <a:off x="2514600" y="6210300"/>
              <a:ext cx="4114800" cy="342900"/>
            </a:xfrm>
            <a:prstGeom prst="rect">
              <a:avLst/>
            </a:prstGeom>
            <a:noFill/>
            <a:ln>
              <a:noFill/>
            </a:ln>
          </p:spPr>
          <p:txBody>
            <a:bodyPr anchor="ctr">
              <a:normAutofit fontScale="62500" lnSpcReduction="20000"/>
            </a:bodyPr>
            <a:lstStyle/>
            <a:p>
              <a:pPr algn="ctr"/>
              <a:endParaRPr lang="en-US" sz="2400" dirty="0"/>
            </a:p>
          </p:txBody>
        </p:sp>
      </p:grpSp>
    </p:spTree>
    <p:extLst>
      <p:ext uri="{BB962C8B-B14F-4D97-AF65-F5344CB8AC3E}">
        <p14:creationId xmlns:p14="http://schemas.microsoft.com/office/powerpoint/2010/main" val="2116384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457200" y="990600"/>
            <a:ext cx="8153400" cy="5562599"/>
            <a:chOff x="-143219" y="685800"/>
            <a:chExt cx="9430438" cy="6433850"/>
          </a:xfrm>
        </p:grpSpPr>
        <p:pic>
          <p:nvPicPr>
            <p:cNvPr id="2" name="Picture 1" descr="IMG_2572"/>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143219" y="6502704"/>
              <a:ext cx="9430438" cy="616946"/>
            </a:xfrm>
            <a:prstGeom prst="rect">
              <a:avLst/>
            </a:prstGeom>
            <a:noFill/>
            <a:ln>
              <a:noFill/>
            </a:ln>
          </p:spPr>
          <p:txBody>
            <a:bodyPr anchor="ctr">
              <a:normAutofit fontScale="85000" lnSpcReduction="10000"/>
            </a:bodyPr>
            <a:lstStyle/>
            <a:p>
              <a:pPr algn="ctr"/>
              <a:r>
                <a:rPr lang="en-US" sz="2400" dirty="0" smtClean="0"/>
                <a:t>Engaging displays and signage are located throughout the historic building.</a:t>
              </a:r>
              <a:endParaRPr lang="en-US" sz="2400" dirty="0"/>
            </a:p>
          </p:txBody>
        </p:sp>
      </p:grpSp>
    </p:spTree>
    <p:extLst>
      <p:ext uri="{BB962C8B-B14F-4D97-AF65-F5344CB8AC3E}">
        <p14:creationId xmlns:p14="http://schemas.microsoft.com/office/powerpoint/2010/main" val="213375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1447800" y="1066800"/>
            <a:ext cx="6326579" cy="5074444"/>
            <a:chOff x="914400" y="685800"/>
            <a:chExt cx="7315200" cy="5867400"/>
          </a:xfrm>
        </p:grpSpPr>
        <p:pic>
          <p:nvPicPr>
            <p:cNvPr id="2" name="Picture 1" descr="IMG_2753"/>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914400" y="6210300"/>
              <a:ext cx="7315200" cy="342900"/>
            </a:xfrm>
            <a:prstGeom prst="rect">
              <a:avLst/>
            </a:prstGeom>
            <a:noFill/>
            <a:ln>
              <a:noFill/>
            </a:ln>
          </p:spPr>
          <p:txBody>
            <a:bodyPr anchor="ctr">
              <a:normAutofit fontScale="62500" lnSpcReduction="20000"/>
            </a:bodyPr>
            <a:lstStyle/>
            <a:p>
              <a:pPr algn="ctr"/>
              <a:endParaRPr lang="en-US" sz="2400" dirty="0"/>
            </a:p>
          </p:txBody>
        </p:sp>
      </p:grpSp>
    </p:spTree>
    <p:extLst>
      <p:ext uri="{BB962C8B-B14F-4D97-AF65-F5344CB8AC3E}">
        <p14:creationId xmlns:p14="http://schemas.microsoft.com/office/powerpoint/2010/main" val="1588477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152400" y="990600"/>
            <a:ext cx="8915400" cy="5291138"/>
            <a:chOff x="-961293" y="685800"/>
            <a:chExt cx="10972800" cy="6512169"/>
          </a:xfrm>
        </p:grpSpPr>
        <p:pic>
          <p:nvPicPr>
            <p:cNvPr id="2" name="Picture 1" descr="IMG_2700"/>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961293" y="6406661"/>
              <a:ext cx="10972800" cy="791308"/>
            </a:xfrm>
            <a:prstGeom prst="rect">
              <a:avLst/>
            </a:prstGeom>
            <a:noFill/>
            <a:ln>
              <a:noFill/>
            </a:ln>
          </p:spPr>
          <p:txBody>
            <a:bodyPr anchor="ctr">
              <a:noAutofit/>
            </a:bodyPr>
            <a:lstStyle/>
            <a:p>
              <a:pPr algn="ctr"/>
              <a:r>
                <a:rPr lang="en-US" sz="2000" dirty="0" smtClean="0"/>
                <a:t>Beautiful plaques to preserve the history </a:t>
              </a:r>
            </a:p>
            <a:p>
              <a:pPr algn="ctr"/>
              <a:r>
                <a:rPr lang="en-US" sz="2000" dirty="0" smtClean="0"/>
                <a:t>of leadership of the two legislative houses.</a:t>
              </a:r>
              <a:endParaRPr lang="en-US" sz="2000" dirty="0"/>
            </a:p>
          </p:txBody>
        </p:sp>
      </p:grpSp>
    </p:spTree>
    <p:extLst>
      <p:ext uri="{BB962C8B-B14F-4D97-AF65-F5344CB8AC3E}">
        <p14:creationId xmlns:p14="http://schemas.microsoft.com/office/powerpoint/2010/main" val="2991784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609600" y="914400"/>
            <a:ext cx="8077200" cy="5486400"/>
            <a:chOff x="158921" y="685800"/>
            <a:chExt cx="9423400" cy="6400800"/>
          </a:xfrm>
        </p:grpSpPr>
        <p:pic>
          <p:nvPicPr>
            <p:cNvPr id="2" name="Picture 1" descr="IMG_2701"/>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828800" y="1371600"/>
              <a:ext cx="5486400" cy="4114800"/>
            </a:xfrm>
            <a:prstGeom prst="rect">
              <a:avLst/>
            </a:prstGeom>
            <a:noFill/>
            <a:ln>
              <a:noFill/>
            </a:ln>
          </p:spPr>
        </p:pic>
        <p:sp>
          <p:nvSpPr>
            <p:cNvPr id="3" name="Rectangle 2"/>
            <p:cNvSpPr/>
            <p:nvPr/>
          </p:nvSpPr>
          <p:spPr>
            <a:xfrm>
              <a:off x="158921" y="6210300"/>
              <a:ext cx="9423400" cy="876300"/>
            </a:xfrm>
            <a:prstGeom prst="rect">
              <a:avLst/>
            </a:prstGeom>
            <a:noFill/>
            <a:ln>
              <a:noFill/>
            </a:ln>
          </p:spPr>
          <p:txBody>
            <a:bodyPr anchor="ctr">
              <a:normAutofit/>
            </a:bodyPr>
            <a:lstStyle/>
            <a:p>
              <a:pPr algn="ctr"/>
              <a:r>
                <a:rPr lang="en-US" sz="2000" dirty="0" smtClean="0"/>
                <a:t>Elegant signage invites appropriate behavior and respect for the work being done at the Capitol.</a:t>
              </a:r>
              <a:endParaRPr lang="en-US" sz="2000" dirty="0"/>
            </a:p>
          </p:txBody>
        </p:sp>
      </p:grpSp>
    </p:spTree>
    <p:extLst>
      <p:ext uri="{BB962C8B-B14F-4D97-AF65-F5344CB8AC3E}">
        <p14:creationId xmlns:p14="http://schemas.microsoft.com/office/powerpoint/2010/main" val="138344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381000" y="1437482"/>
            <a:ext cx="7924800" cy="4479668"/>
            <a:chOff x="914400" y="685800"/>
            <a:chExt cx="14354353" cy="8114116"/>
          </a:xfrm>
        </p:grpSpPr>
        <p:pic>
          <p:nvPicPr>
            <p:cNvPr id="2" name="Picture 1" descr="IMG_2685"/>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1604513" y="7143644"/>
              <a:ext cx="13664240" cy="1656272"/>
            </a:xfrm>
            <a:prstGeom prst="rect">
              <a:avLst/>
            </a:prstGeom>
            <a:noFill/>
            <a:ln>
              <a:noFill/>
            </a:ln>
          </p:spPr>
          <p:txBody>
            <a:bodyPr anchor="ctr">
              <a:normAutofit/>
            </a:bodyPr>
            <a:lstStyle/>
            <a:p>
              <a:pPr algn="ctr"/>
              <a:r>
                <a:rPr lang="en-US" sz="2000" dirty="0" smtClean="0"/>
                <a:t>Award winning design integration of emergency response systems.</a:t>
              </a:r>
              <a:endParaRPr lang="en-US" sz="2000" dirty="0"/>
            </a:p>
          </p:txBody>
        </p:sp>
      </p:grpSp>
      <p:grpSp>
        <p:nvGrpSpPr>
          <p:cNvPr id="5" name="Group 4"/>
          <p:cNvGrpSpPr>
            <a:grpSpLocks noGrp="1" noUngrp="1" noChangeAspect="1"/>
          </p:cNvGrpSpPr>
          <p:nvPr/>
        </p:nvGrpSpPr>
        <p:grpSpPr>
          <a:xfrm>
            <a:off x="4724399" y="1447800"/>
            <a:ext cx="4025735" cy="3228976"/>
            <a:chOff x="914400" y="685800"/>
            <a:chExt cx="7315200" cy="5867400"/>
          </a:xfrm>
        </p:grpSpPr>
        <p:pic>
          <p:nvPicPr>
            <p:cNvPr id="6" name="Picture 5" descr="IMG_2681"/>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7" name="Rectangle 6"/>
            <p:cNvSpPr/>
            <p:nvPr/>
          </p:nvSpPr>
          <p:spPr>
            <a:xfrm>
              <a:off x="914400" y="6210300"/>
              <a:ext cx="7315200" cy="342900"/>
            </a:xfrm>
            <a:prstGeom prst="rect">
              <a:avLst/>
            </a:prstGeom>
            <a:noFill/>
            <a:ln>
              <a:noFill/>
            </a:ln>
          </p:spPr>
          <p:txBody>
            <a:bodyPr anchor="ctr">
              <a:normAutofit fontScale="25000" lnSpcReduction="20000"/>
            </a:bodyPr>
            <a:lstStyle/>
            <a:p>
              <a:pPr algn="ctr"/>
              <a:endParaRPr lang="en-US" sz="2400" dirty="0"/>
            </a:p>
          </p:txBody>
        </p:sp>
      </p:grpSp>
    </p:spTree>
    <p:extLst>
      <p:ext uri="{BB962C8B-B14F-4D97-AF65-F5344CB8AC3E}">
        <p14:creationId xmlns:p14="http://schemas.microsoft.com/office/powerpoint/2010/main" val="615185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609599" y="1905000"/>
            <a:ext cx="3990109" cy="3200400"/>
            <a:chOff x="914400" y="685800"/>
            <a:chExt cx="7315200" cy="5867400"/>
          </a:xfrm>
        </p:grpSpPr>
        <p:pic>
          <p:nvPicPr>
            <p:cNvPr id="2" name="Picture 1" descr="IMG_2687"/>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914400" y="6210300"/>
              <a:ext cx="7315200" cy="342900"/>
            </a:xfrm>
            <a:prstGeom prst="rect">
              <a:avLst/>
            </a:prstGeom>
            <a:noFill/>
            <a:ln>
              <a:noFill/>
            </a:ln>
          </p:spPr>
          <p:txBody>
            <a:bodyPr anchor="ctr">
              <a:normAutofit fontScale="25000" lnSpcReduction="20000"/>
            </a:bodyPr>
            <a:lstStyle/>
            <a:p>
              <a:pPr algn="ctr"/>
              <a:endParaRPr lang="en-US" sz="2400" dirty="0"/>
            </a:p>
          </p:txBody>
        </p:sp>
      </p:grpSp>
      <p:grpSp>
        <p:nvGrpSpPr>
          <p:cNvPr id="5" name="Group 4"/>
          <p:cNvGrpSpPr>
            <a:grpSpLocks noGrp="1" noUngrp="1" noChangeAspect="1"/>
          </p:cNvGrpSpPr>
          <p:nvPr/>
        </p:nvGrpSpPr>
        <p:grpSpPr>
          <a:xfrm>
            <a:off x="4800600" y="1905000"/>
            <a:ext cx="3975976" cy="3189064"/>
            <a:chOff x="914400" y="685800"/>
            <a:chExt cx="7315200" cy="5867400"/>
          </a:xfrm>
        </p:grpSpPr>
        <p:pic>
          <p:nvPicPr>
            <p:cNvPr id="6" name="Picture 5" descr="IMG_2684"/>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7" name="Rectangle 6"/>
            <p:cNvSpPr/>
            <p:nvPr/>
          </p:nvSpPr>
          <p:spPr>
            <a:xfrm>
              <a:off x="914400" y="6210300"/>
              <a:ext cx="7315200" cy="342900"/>
            </a:xfrm>
            <a:prstGeom prst="rect">
              <a:avLst/>
            </a:prstGeom>
            <a:noFill/>
            <a:ln>
              <a:noFill/>
            </a:ln>
          </p:spPr>
          <p:txBody>
            <a:bodyPr anchor="ctr">
              <a:normAutofit fontScale="25000" lnSpcReduction="20000"/>
            </a:bodyPr>
            <a:lstStyle/>
            <a:p>
              <a:pPr algn="ctr"/>
              <a:endParaRPr lang="en-US" sz="2400" dirty="0"/>
            </a:p>
          </p:txBody>
        </p:sp>
      </p:grpSp>
    </p:spTree>
    <p:extLst>
      <p:ext uri="{BB962C8B-B14F-4D97-AF65-F5344CB8AC3E}">
        <p14:creationId xmlns:p14="http://schemas.microsoft.com/office/powerpoint/2010/main" val="1088076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457200" y="1143000"/>
            <a:ext cx="8077200" cy="5105400"/>
            <a:chOff x="-1413163" y="685800"/>
            <a:chExt cx="11748654" cy="7426036"/>
          </a:xfrm>
        </p:grpSpPr>
        <p:pic>
          <p:nvPicPr>
            <p:cNvPr id="2" name="Picture 1" descr="IMG_2598"/>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1413163" y="6560127"/>
              <a:ext cx="11748654" cy="1551709"/>
            </a:xfrm>
            <a:prstGeom prst="rect">
              <a:avLst/>
            </a:prstGeom>
            <a:noFill/>
            <a:ln>
              <a:noFill/>
            </a:ln>
          </p:spPr>
          <p:txBody>
            <a:bodyPr anchor="ctr">
              <a:noAutofit/>
            </a:bodyPr>
            <a:lstStyle/>
            <a:p>
              <a:pPr algn="ctr"/>
              <a:r>
                <a:rPr lang="en-US" sz="2000" dirty="0" smtClean="0"/>
                <a:t>The Virginia Capitol, planned by Thomas Jefferson, was the first Roman classical temple style capitol.  Construction began in 1785 and was the first statehouse constructed after the Revolution.  This massive South portico has been described as a “frontispiece” to all Virginia.</a:t>
              </a:r>
              <a:endParaRPr lang="en-US" sz="2000" dirty="0"/>
            </a:p>
          </p:txBody>
        </p:sp>
      </p:grpSp>
    </p:spTree>
    <p:extLst>
      <p:ext uri="{BB962C8B-B14F-4D97-AF65-F5344CB8AC3E}">
        <p14:creationId xmlns:p14="http://schemas.microsoft.com/office/powerpoint/2010/main" val="3109097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658541" y="1066800"/>
            <a:ext cx="7848600" cy="4806268"/>
            <a:chOff x="-1400498" y="685800"/>
            <a:chExt cx="11944996" cy="7314790"/>
          </a:xfrm>
        </p:grpSpPr>
        <p:pic>
          <p:nvPicPr>
            <p:cNvPr id="2" name="Picture 1" descr="IMG_2689"/>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1400498" y="7072823"/>
              <a:ext cx="11944996" cy="927767"/>
            </a:xfrm>
            <a:prstGeom prst="rect">
              <a:avLst/>
            </a:prstGeom>
            <a:noFill/>
            <a:ln>
              <a:noFill/>
            </a:ln>
          </p:spPr>
          <p:txBody>
            <a:bodyPr anchor="ctr">
              <a:normAutofit fontScale="85000" lnSpcReduction="20000"/>
            </a:bodyPr>
            <a:lstStyle/>
            <a:p>
              <a:pPr algn="ctr"/>
              <a:r>
                <a:rPr lang="en-US" sz="2400" dirty="0" smtClean="0"/>
                <a:t>Life safety equipment is stored in a way that protects the public and the historic look of this important building.</a:t>
              </a:r>
              <a:endParaRPr lang="en-US" sz="2400" dirty="0"/>
            </a:p>
          </p:txBody>
        </p:sp>
      </p:grpSp>
    </p:spTree>
    <p:extLst>
      <p:ext uri="{BB962C8B-B14F-4D97-AF65-F5344CB8AC3E}">
        <p14:creationId xmlns:p14="http://schemas.microsoft.com/office/powerpoint/2010/main" val="149511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615268" y="1727847"/>
            <a:ext cx="3848463" cy="3086788"/>
            <a:chOff x="914400" y="685800"/>
            <a:chExt cx="7315200" cy="5867400"/>
          </a:xfrm>
        </p:grpSpPr>
        <p:pic>
          <p:nvPicPr>
            <p:cNvPr id="2" name="Picture 1" descr="IMG_2755"/>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914400" y="6210300"/>
              <a:ext cx="7315200" cy="342900"/>
            </a:xfrm>
            <a:prstGeom prst="rect">
              <a:avLst/>
            </a:prstGeom>
            <a:noFill/>
            <a:ln>
              <a:noFill/>
            </a:ln>
          </p:spPr>
          <p:txBody>
            <a:bodyPr anchor="ctr">
              <a:normAutofit fontScale="25000" lnSpcReduction="20000"/>
            </a:bodyPr>
            <a:lstStyle/>
            <a:p>
              <a:pPr algn="ctr"/>
              <a:endParaRPr lang="en-US" sz="2400"/>
            </a:p>
          </p:txBody>
        </p:sp>
      </p:grpSp>
      <p:grpSp>
        <p:nvGrpSpPr>
          <p:cNvPr id="5" name="Group 4"/>
          <p:cNvGrpSpPr>
            <a:grpSpLocks noGrp="1" noUngrp="1" noChangeAspect="1"/>
          </p:cNvGrpSpPr>
          <p:nvPr/>
        </p:nvGrpSpPr>
        <p:grpSpPr>
          <a:xfrm>
            <a:off x="762000" y="1758705"/>
            <a:ext cx="7924800" cy="3803895"/>
            <a:chOff x="-6550357" y="685800"/>
            <a:chExt cx="14929514" cy="7166150"/>
          </a:xfrm>
        </p:grpSpPr>
        <p:pic>
          <p:nvPicPr>
            <p:cNvPr id="6" name="Picture 5" descr="IMG_2760"/>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7" name="Rectangle 6"/>
            <p:cNvSpPr/>
            <p:nvPr/>
          </p:nvSpPr>
          <p:spPr>
            <a:xfrm>
              <a:off x="-6550357" y="6990632"/>
              <a:ext cx="14929514" cy="861318"/>
            </a:xfrm>
            <a:prstGeom prst="rect">
              <a:avLst/>
            </a:prstGeom>
            <a:noFill/>
            <a:ln>
              <a:noFill/>
            </a:ln>
          </p:spPr>
          <p:txBody>
            <a:bodyPr anchor="ctr">
              <a:normAutofit/>
            </a:bodyPr>
            <a:lstStyle/>
            <a:p>
              <a:pPr algn="ctr"/>
              <a:r>
                <a:rPr lang="en-US" sz="2000" dirty="0" smtClean="0"/>
                <a:t>Committee hearing rooms have a completely mobile format.</a:t>
              </a:r>
              <a:endParaRPr lang="en-US" sz="2000" dirty="0"/>
            </a:p>
          </p:txBody>
        </p:sp>
      </p:grpSp>
    </p:spTree>
    <p:extLst>
      <p:ext uri="{BB962C8B-B14F-4D97-AF65-F5344CB8AC3E}">
        <p14:creationId xmlns:p14="http://schemas.microsoft.com/office/powerpoint/2010/main" val="3005308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457200" y="914400"/>
            <a:ext cx="8305800" cy="5562600"/>
            <a:chOff x="-767296" y="685800"/>
            <a:chExt cx="10875730" cy="7283745"/>
          </a:xfrm>
        </p:grpSpPr>
        <p:pic>
          <p:nvPicPr>
            <p:cNvPr id="2" name="Picture 1" descr="IMG_2601"/>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767296" y="6373108"/>
              <a:ext cx="10875730" cy="1596437"/>
            </a:xfrm>
            <a:prstGeom prst="rect">
              <a:avLst/>
            </a:prstGeom>
            <a:noFill/>
            <a:ln>
              <a:noFill/>
            </a:ln>
          </p:spPr>
          <p:txBody>
            <a:bodyPr anchor="ctr">
              <a:noAutofit/>
            </a:bodyPr>
            <a:lstStyle/>
            <a:p>
              <a:pPr algn="ctr"/>
              <a:r>
                <a:rPr lang="en-US" sz="2000" dirty="0" smtClean="0"/>
                <a:t>The new underground visitor center entrance is placed so that all who approach the building see the grand view of the South Portico. The entrance is positioned near a busy street so that it is visible to pedestrians and drivers. </a:t>
              </a:r>
              <a:endParaRPr lang="en-US" sz="2000" dirty="0"/>
            </a:p>
          </p:txBody>
        </p:sp>
      </p:grpSp>
    </p:spTree>
    <p:extLst>
      <p:ext uri="{BB962C8B-B14F-4D97-AF65-F5344CB8AC3E}">
        <p14:creationId xmlns:p14="http://schemas.microsoft.com/office/powerpoint/2010/main" val="3781780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304798" y="1447800"/>
            <a:ext cx="4085111" cy="3276600"/>
            <a:chOff x="914400" y="685800"/>
            <a:chExt cx="7315200" cy="5867400"/>
          </a:xfrm>
        </p:grpSpPr>
        <p:pic>
          <p:nvPicPr>
            <p:cNvPr id="2" name="Picture 1" descr="IMG_2603"/>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914400" y="6210300"/>
              <a:ext cx="7315200" cy="342900"/>
            </a:xfrm>
            <a:prstGeom prst="rect">
              <a:avLst/>
            </a:prstGeom>
            <a:noFill/>
            <a:ln>
              <a:noFill/>
            </a:ln>
          </p:spPr>
          <p:txBody>
            <a:bodyPr anchor="ctr">
              <a:normAutofit fontScale="32500" lnSpcReduction="20000"/>
            </a:bodyPr>
            <a:lstStyle/>
            <a:p>
              <a:pPr algn="ctr"/>
              <a:endParaRPr lang="en-US" sz="2400" dirty="0"/>
            </a:p>
          </p:txBody>
        </p:sp>
      </p:gr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 b="8094"/>
          <a:stretch/>
        </p:blipFill>
        <p:spPr bwMode="auto">
          <a:xfrm>
            <a:off x="4572000" y="1447800"/>
            <a:ext cx="4133077"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8504" y="4955964"/>
            <a:ext cx="7315200" cy="400110"/>
          </a:xfrm>
          <a:prstGeom prst="rect">
            <a:avLst/>
          </a:prstGeom>
          <a:noFill/>
        </p:spPr>
        <p:txBody>
          <a:bodyPr wrap="square" rtlCol="0">
            <a:spAutoFit/>
          </a:bodyPr>
          <a:lstStyle/>
          <a:p>
            <a:pPr algn="ctr"/>
            <a:r>
              <a:rPr lang="en-US" sz="2000" dirty="0" smtClean="0"/>
              <a:t>Visitor center entrance details.</a:t>
            </a:r>
            <a:endParaRPr lang="en-US" sz="2000" dirty="0"/>
          </a:p>
        </p:txBody>
      </p:sp>
    </p:spTree>
    <p:extLst>
      <p:ext uri="{BB962C8B-B14F-4D97-AF65-F5344CB8AC3E}">
        <p14:creationId xmlns:p14="http://schemas.microsoft.com/office/powerpoint/2010/main" val="4228576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381000" y="990600"/>
            <a:ext cx="8458199" cy="5562599"/>
            <a:chOff x="-330200" y="685800"/>
            <a:chExt cx="9867897" cy="6489699"/>
          </a:xfrm>
        </p:grpSpPr>
        <p:pic>
          <p:nvPicPr>
            <p:cNvPr id="2" name="Picture 1" descr="IMG_2588"/>
            <p:cNvPicPr>
              <a:picLocks noRot="1" noChangeAspect="1" noMove="1" noResize="1"/>
            </p:cNvPicPr>
            <p:nvPr isPhoto="1"/>
          </p:nvPicPr>
          <p:blipFill rotWithShape="1">
            <a:blip r:embed="rId2" cstate="print">
              <a:lum/>
              <a:extLst>
                <a:ext uri="{28A0092B-C50C-407E-A947-70E740481C1C}">
                  <a14:useLocalDpi xmlns:a14="http://schemas.microsoft.com/office/drawing/2010/main" val="0"/>
                </a:ext>
              </a:extLst>
            </a:blip>
            <a:srcRect l="2" r="-626"/>
            <a:stretch/>
          </p:blipFill>
          <p:spPr>
            <a:xfrm>
              <a:off x="914400" y="685800"/>
              <a:ext cx="7360919" cy="5486399"/>
            </a:xfrm>
            <a:prstGeom prst="rect">
              <a:avLst/>
            </a:prstGeom>
            <a:noFill/>
            <a:ln>
              <a:noFill/>
            </a:ln>
          </p:spPr>
        </p:pic>
        <p:sp>
          <p:nvSpPr>
            <p:cNvPr id="3" name="Rectangle 2"/>
            <p:cNvSpPr/>
            <p:nvPr/>
          </p:nvSpPr>
          <p:spPr>
            <a:xfrm>
              <a:off x="-330200" y="6172199"/>
              <a:ext cx="9867897" cy="1003300"/>
            </a:xfrm>
            <a:prstGeom prst="rect">
              <a:avLst/>
            </a:prstGeom>
            <a:noFill/>
            <a:ln>
              <a:noFill/>
            </a:ln>
          </p:spPr>
          <p:txBody>
            <a:bodyPr anchor="ctr">
              <a:normAutofit fontScale="85000" lnSpcReduction="20000"/>
            </a:bodyPr>
            <a:lstStyle/>
            <a:p>
              <a:pPr algn="ctr"/>
              <a:r>
                <a:rPr lang="en-US" sz="2400" dirty="0"/>
                <a:t>A</a:t>
              </a:r>
              <a:r>
                <a:rPr lang="en-US" sz="2400" dirty="0" smtClean="0"/>
                <a:t>ll walkways on Capitol grounds have signage leading visitors to the visitor center entrance that leads them to galleries, a café, gift shop and </a:t>
              </a:r>
            </a:p>
            <a:p>
              <a:pPr algn="ctr"/>
              <a:r>
                <a:rPr lang="en-US" sz="2400" dirty="0" smtClean="0"/>
                <a:t>meeting spaces that double as committee hearing rooms.</a:t>
              </a:r>
              <a:endParaRPr lang="en-US" sz="2400" dirty="0"/>
            </a:p>
          </p:txBody>
        </p:sp>
      </p:grpSp>
      <p:sp>
        <p:nvSpPr>
          <p:cNvPr id="5" name="Rectangle 4"/>
          <p:cNvSpPr/>
          <p:nvPr/>
        </p:nvSpPr>
        <p:spPr>
          <a:xfrm>
            <a:off x="1371600" y="914400"/>
            <a:ext cx="304800" cy="4778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198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1371599" y="914400"/>
            <a:ext cx="6402780" cy="5419517"/>
            <a:chOff x="914399" y="685800"/>
            <a:chExt cx="7315201" cy="6191818"/>
          </a:xfrm>
        </p:grpSpPr>
        <p:pic>
          <p:nvPicPr>
            <p:cNvPr id="2" name="Picture 1" descr="IMG_2607"/>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914399" y="6534718"/>
              <a:ext cx="7315200" cy="342900"/>
            </a:xfrm>
            <a:prstGeom prst="rect">
              <a:avLst/>
            </a:prstGeom>
            <a:noFill/>
            <a:ln>
              <a:noFill/>
            </a:ln>
          </p:spPr>
          <p:txBody>
            <a:bodyPr anchor="ctr">
              <a:noAutofit/>
            </a:bodyPr>
            <a:lstStyle/>
            <a:p>
              <a:pPr algn="ctr"/>
              <a:r>
                <a:rPr lang="en-US" sz="2000" dirty="0" smtClean="0"/>
                <a:t>Modern and classy entrance.</a:t>
              </a:r>
              <a:endParaRPr lang="en-US" sz="2000" dirty="0"/>
            </a:p>
          </p:txBody>
        </p:sp>
      </p:grpSp>
    </p:spTree>
    <p:extLst>
      <p:ext uri="{BB962C8B-B14F-4D97-AF65-F5344CB8AC3E}">
        <p14:creationId xmlns:p14="http://schemas.microsoft.com/office/powerpoint/2010/main" val="4038921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940220" y="1066800"/>
            <a:ext cx="7239000" cy="5257800"/>
            <a:chOff x="79725" y="685800"/>
            <a:chExt cx="9155015" cy="6649432"/>
          </a:xfrm>
        </p:grpSpPr>
        <p:pic>
          <p:nvPicPr>
            <p:cNvPr id="2" name="Picture 1" descr="IMG_2611"/>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828800" y="1371600"/>
              <a:ext cx="5486400" cy="4114800"/>
            </a:xfrm>
            <a:prstGeom prst="rect">
              <a:avLst/>
            </a:prstGeom>
            <a:noFill/>
            <a:ln>
              <a:noFill/>
            </a:ln>
          </p:spPr>
        </p:pic>
        <p:sp>
          <p:nvSpPr>
            <p:cNvPr id="3" name="Rectangle 2"/>
            <p:cNvSpPr/>
            <p:nvPr/>
          </p:nvSpPr>
          <p:spPr>
            <a:xfrm>
              <a:off x="79725" y="6564283"/>
              <a:ext cx="9155015" cy="770949"/>
            </a:xfrm>
            <a:prstGeom prst="rect">
              <a:avLst/>
            </a:prstGeom>
            <a:noFill/>
            <a:ln>
              <a:noFill/>
            </a:ln>
          </p:spPr>
          <p:txBody>
            <a:bodyPr anchor="ctr">
              <a:normAutofit fontScale="92500" lnSpcReduction="20000"/>
            </a:bodyPr>
            <a:lstStyle/>
            <a:p>
              <a:pPr algn="ctr"/>
              <a:r>
                <a:rPr lang="en-US" sz="2000" dirty="0" smtClean="0"/>
                <a:t>One magnetometer at the visitors center entrance is able to handle all of the foot traffic into the Capitol.</a:t>
              </a:r>
              <a:endParaRPr lang="en-US" sz="2000" dirty="0"/>
            </a:p>
          </p:txBody>
        </p:sp>
      </p:grpSp>
    </p:spTree>
    <p:extLst>
      <p:ext uri="{BB962C8B-B14F-4D97-AF65-F5344CB8AC3E}">
        <p14:creationId xmlns:p14="http://schemas.microsoft.com/office/powerpoint/2010/main" val="2749595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397374" y="1182045"/>
            <a:ext cx="4275117" cy="3429000"/>
            <a:chOff x="914400" y="685800"/>
            <a:chExt cx="7315200" cy="5867400"/>
          </a:xfrm>
        </p:grpSpPr>
        <p:pic>
          <p:nvPicPr>
            <p:cNvPr id="2" name="Picture 1" descr="IMG_2616"/>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noFill/>
            <a:ln>
              <a:noFill/>
            </a:ln>
          </p:spPr>
        </p:pic>
        <p:sp>
          <p:nvSpPr>
            <p:cNvPr id="3" name="Rectangle 2"/>
            <p:cNvSpPr/>
            <p:nvPr/>
          </p:nvSpPr>
          <p:spPr>
            <a:xfrm>
              <a:off x="914400" y="6210300"/>
              <a:ext cx="7315200" cy="342900"/>
            </a:xfrm>
            <a:prstGeom prst="rect">
              <a:avLst/>
            </a:prstGeom>
            <a:noFill/>
            <a:ln>
              <a:noFill/>
            </a:ln>
          </p:spPr>
          <p:txBody>
            <a:bodyPr anchor="ctr">
              <a:normAutofit fontScale="40000" lnSpcReduction="20000"/>
            </a:bodyPr>
            <a:lstStyle/>
            <a:p>
              <a:pPr algn="ctr"/>
              <a:endParaRPr lang="en-US" sz="2000" dirty="0"/>
            </a:p>
          </p:txBody>
        </p:sp>
      </p:grpSp>
      <p:grpSp>
        <p:nvGrpSpPr>
          <p:cNvPr id="5" name="Group 4"/>
          <p:cNvGrpSpPr>
            <a:grpSpLocks noGrp="1" noUngrp="1" noChangeAspect="1"/>
          </p:cNvGrpSpPr>
          <p:nvPr/>
        </p:nvGrpSpPr>
        <p:grpSpPr>
          <a:xfrm>
            <a:off x="816033" y="1161263"/>
            <a:ext cx="7849129" cy="4553737"/>
            <a:chOff x="-5110252" y="685800"/>
            <a:chExt cx="13406110" cy="7777665"/>
          </a:xfrm>
        </p:grpSpPr>
        <p:pic>
          <p:nvPicPr>
            <p:cNvPr id="6" name="Picture 5" descr="IMG_2651"/>
            <p:cNvPicPr>
              <a:picLocks noRot="1" noChangeAspect="1" noMove="1" noResize="1"/>
            </p:cNvPicPr>
            <p:nvPr isPhoto="1"/>
          </p:nvPicPr>
          <p:blipFill rotWithShape="1">
            <a:blip r:embed="rId3" cstate="print">
              <a:lum/>
              <a:extLst>
                <a:ext uri="{28A0092B-C50C-407E-A947-70E740481C1C}">
                  <a14:useLocalDpi xmlns:a14="http://schemas.microsoft.com/office/drawing/2010/main" val="0"/>
                </a:ext>
              </a:extLst>
            </a:blip>
            <a:srcRect l="17646" r="-907"/>
            <a:stretch/>
          </p:blipFill>
          <p:spPr>
            <a:xfrm>
              <a:off x="2204949" y="685800"/>
              <a:ext cx="6090909" cy="5486401"/>
            </a:xfrm>
            <a:prstGeom prst="rect">
              <a:avLst/>
            </a:prstGeom>
            <a:noFill/>
            <a:ln>
              <a:noFill/>
            </a:ln>
          </p:spPr>
        </p:pic>
        <p:sp>
          <p:nvSpPr>
            <p:cNvPr id="7" name="Rectangle 6"/>
            <p:cNvSpPr/>
            <p:nvPr/>
          </p:nvSpPr>
          <p:spPr>
            <a:xfrm>
              <a:off x="-5110252" y="7031841"/>
              <a:ext cx="13052624" cy="1431624"/>
            </a:xfrm>
            <a:prstGeom prst="rect">
              <a:avLst/>
            </a:prstGeom>
            <a:noFill/>
            <a:ln>
              <a:noFill/>
            </a:ln>
          </p:spPr>
          <p:txBody>
            <a:bodyPr anchor="ctr">
              <a:normAutofit/>
            </a:bodyPr>
            <a:lstStyle/>
            <a:p>
              <a:pPr algn="ctr"/>
              <a:r>
                <a:rPr lang="en-US" sz="2000" dirty="0" smtClean="0"/>
                <a:t>Very open and enticing gift shop and café give visitors additional ways to </a:t>
              </a:r>
            </a:p>
            <a:p>
              <a:pPr algn="ctr"/>
              <a:r>
                <a:rPr lang="en-US" sz="2000" dirty="0" smtClean="0"/>
                <a:t>spend time at the capitol.</a:t>
              </a:r>
              <a:endParaRPr lang="en-US" sz="2000" dirty="0"/>
            </a:p>
          </p:txBody>
        </p:sp>
      </p:grpSp>
    </p:spTree>
    <p:extLst>
      <p:ext uri="{BB962C8B-B14F-4D97-AF65-F5344CB8AC3E}">
        <p14:creationId xmlns:p14="http://schemas.microsoft.com/office/powerpoint/2010/main" val="1946929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10785</TotalTime>
  <Words>561</Words>
  <Application>Microsoft Office PowerPoint</Application>
  <PresentationFormat>On-screen Show (4:3)</PresentationFormat>
  <Paragraphs>37</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Virginia State Capitol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Legislative Data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Legislative Counsel</dc:creator>
  <cp:lastModifiedBy>Legislative Counsel</cp:lastModifiedBy>
  <cp:revision>38</cp:revision>
  <cp:lastPrinted>2017-10-06T17:48:10Z</cp:lastPrinted>
  <dcterms:created xsi:type="dcterms:W3CDTF">2017-07-31T22:40:49Z</dcterms:created>
  <dcterms:modified xsi:type="dcterms:W3CDTF">2017-10-10T17:49:52Z</dcterms:modified>
</cp:coreProperties>
</file>